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6" r:id="rId3"/>
    <p:sldId id="257" r:id="rId4"/>
    <p:sldId id="268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979" autoAdjust="0"/>
  </p:normalViewPr>
  <p:slideViewPr>
    <p:cSldViewPr snapToGrid="0">
      <p:cViewPr varScale="1">
        <p:scale>
          <a:sx n="62" d="100"/>
          <a:sy n="62" d="100"/>
        </p:scale>
        <p:origin x="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Один</a:t>
            </a:r>
            <a:r>
              <a:rPr lang="ru-RU" baseline="0" dirty="0" smtClean="0"/>
              <a:t> день из жизни «нескучной продленки»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Прогулка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Четвертый час</c:v>
                </c:pt>
                <c:pt idx="1">
                  <c:v>Третий час</c:v>
                </c:pt>
                <c:pt idx="2">
                  <c:v>Второй час</c:v>
                </c:pt>
                <c:pt idx="3">
                  <c:v>Первый час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BB-4782-87FA-C053F37C9C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Самоподготовка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Четвертый час</c:v>
                </c:pt>
                <c:pt idx="1">
                  <c:v>Третий час</c:v>
                </c:pt>
                <c:pt idx="2">
                  <c:v>Второй час</c:v>
                </c:pt>
                <c:pt idx="3">
                  <c:v>Первый час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BB-4782-87FA-C053F37C9C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Дискуссионный клуб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Четвертый час</c:v>
                </c:pt>
                <c:pt idx="1">
                  <c:v>Третий час</c:v>
                </c:pt>
                <c:pt idx="2">
                  <c:v>Второй час</c:v>
                </c:pt>
                <c:pt idx="3">
                  <c:v>Первый час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BB-4782-87FA-C053F37C9CB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Свободная игра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Четвертый час</c:v>
                </c:pt>
                <c:pt idx="1">
                  <c:v>Третий час</c:v>
                </c:pt>
                <c:pt idx="2">
                  <c:v>Второй час</c:v>
                </c:pt>
                <c:pt idx="3">
                  <c:v>Первый час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BB-4782-87FA-C053F37C9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9697792"/>
        <c:axId val="349696480"/>
      </c:barChart>
      <c:catAx>
        <c:axId val="34969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9696480"/>
        <c:crosses val="autoZero"/>
        <c:auto val="1"/>
        <c:lblAlgn val="ctr"/>
        <c:lblOffset val="100"/>
        <c:noMultiLvlLbl val="0"/>
      </c:catAx>
      <c:valAx>
        <c:axId val="349696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969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ternativeschool.ru/" TargetMode="External"/><Relationship Id="rId2" Type="http://schemas.openxmlformats.org/officeDocument/2006/relationships/hyperlink" Target="https://www.alternativeschool.ru/franchis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920"/>
          <a:stretch/>
        </p:blipFill>
        <p:spPr>
          <a:xfrm>
            <a:off x="832208" y="0"/>
            <a:ext cx="8260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4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12BBA-2C8B-264E-89D7-D6448701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52" y="267854"/>
            <a:ext cx="8596668" cy="1320800"/>
          </a:xfrm>
        </p:spPr>
        <p:txBody>
          <a:bodyPr/>
          <a:lstStyle/>
          <a:p>
            <a:r>
              <a:rPr lang="ru-RU" dirty="0"/>
              <a:t>Начальная </a:t>
            </a:r>
            <a:r>
              <a:rPr lang="ru-RU" dirty="0" smtClean="0"/>
              <a:t>школа   1 - 5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852" y="928254"/>
            <a:ext cx="8208366" cy="56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AD0E-20EB-D543-865F-77AEC0C2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и ОСОБЕННОСТИ ЕЕ РЕАЛИЗАЦИИ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Развивающее</a:t>
            </a:r>
            <a:r>
              <a:rPr lang="ru-RU" dirty="0"/>
              <a:t> </a:t>
            </a:r>
            <a:r>
              <a:rPr lang="ru-RU" b="1" dirty="0"/>
              <a:t>обучение</a:t>
            </a:r>
            <a:r>
              <a:rPr lang="ru-RU" dirty="0"/>
              <a:t> – </a:t>
            </a:r>
            <a:r>
              <a:rPr lang="ru-RU" b="1" dirty="0"/>
              <a:t>это</a:t>
            </a:r>
            <a:r>
              <a:rPr lang="ru-RU" dirty="0"/>
              <a:t> система организации </a:t>
            </a:r>
            <a:r>
              <a:rPr lang="ru-RU" b="1" dirty="0"/>
              <a:t>обучения</a:t>
            </a:r>
            <a:r>
              <a:rPr lang="ru-RU" dirty="0"/>
              <a:t>, которая способствует включению внутренних механизмов </a:t>
            </a:r>
            <a:r>
              <a:rPr lang="ru-RU" b="1" dirty="0"/>
              <a:t>развития</a:t>
            </a:r>
            <a:r>
              <a:rPr lang="ru-RU" dirty="0"/>
              <a:t> личности обучающихся и наиболее полной реализации их интеллектуальных и творческих способностей. Основы теории </a:t>
            </a:r>
            <a:r>
              <a:rPr lang="ru-RU" b="1" dirty="0"/>
              <a:t>развивающего</a:t>
            </a:r>
            <a:r>
              <a:rPr lang="ru-RU" dirty="0"/>
              <a:t> </a:t>
            </a:r>
            <a:r>
              <a:rPr lang="ru-RU" b="1" dirty="0"/>
              <a:t>обучения</a:t>
            </a:r>
            <a:r>
              <a:rPr lang="ru-RU" dirty="0"/>
              <a:t> были заложены Выготским в 30-е годы XX века при рассмотрении им вопроса о соотношении </a:t>
            </a:r>
            <a:r>
              <a:rPr lang="ru-RU" b="1" dirty="0"/>
              <a:t>обучения</a:t>
            </a:r>
            <a:r>
              <a:rPr lang="ru-RU" dirty="0"/>
              <a:t> и </a:t>
            </a:r>
            <a:r>
              <a:rPr lang="ru-RU" b="1" dirty="0" smtClean="0"/>
              <a:t>развития.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20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B8BD1-E8B7-B24D-BF26-2C2AC5BCA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01" y="1500189"/>
            <a:ext cx="8596668" cy="1320800"/>
          </a:xfrm>
        </p:spPr>
        <p:txBody>
          <a:bodyPr/>
          <a:lstStyle/>
          <a:p>
            <a:r>
              <a:rPr lang="ru-RU" dirty="0" smtClean="0"/>
              <a:t>Расписание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95F8B1B-1214-7442-BA40-D1341720376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  <a:p>
            <a:r>
              <a:rPr lang="ru-RU" dirty="0"/>
              <a:t>Расписание</a:t>
            </a:r>
          </a:p>
          <a:p>
            <a:r>
              <a:rPr lang="ru-RU" dirty="0"/>
              <a:t>Дополнительное образование направления</a:t>
            </a:r>
          </a:p>
          <a:p>
            <a:r>
              <a:rPr lang="ru-RU" dirty="0"/>
              <a:t>Кружки и секции по интересам</a:t>
            </a:r>
          </a:p>
          <a:p>
            <a:r>
              <a:rPr lang="ru-RU" dirty="0"/>
              <a:t>Питание</a:t>
            </a:r>
          </a:p>
          <a:p>
            <a:r>
              <a:rPr lang="ru-RU" dirty="0"/>
              <a:t>Трансфер</a:t>
            </a:r>
          </a:p>
          <a:p>
            <a:r>
              <a:rPr lang="ru-RU" dirty="0"/>
              <a:t>Учебники и учебные пособия</a:t>
            </a:r>
          </a:p>
          <a:p>
            <a:pPr marL="0" indent="0">
              <a:buFont typeface="Wingdings 3" charset="2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2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Вторая половина дня по программе</a:t>
            </a:r>
            <a:br>
              <a:rPr lang="ru-RU" dirty="0" smtClean="0"/>
            </a:br>
            <a:r>
              <a:rPr lang="ru-RU" dirty="0" smtClean="0"/>
              <a:t>«Нескучная продленка»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960164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0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6A890-6DB0-E24B-8964-801CDA88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</a:t>
            </a:r>
            <a:r>
              <a:rPr lang="ru-RU" dirty="0" smtClean="0"/>
              <a:t>внимание</a:t>
            </a:r>
            <a:r>
              <a:rPr lang="en-US" dirty="0" smtClean="0"/>
              <a:t>!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23CBDC-4A44-3544-9FE1-2CB5FE7B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3841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www.alternativeschool.ru/franchise</a:t>
            </a:r>
            <a:r>
              <a:rPr lang="en-US" dirty="0" smtClean="0"/>
              <a:t> 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Подпишитесь на наш </a:t>
            </a:r>
            <a:r>
              <a:rPr lang="ru-RU" dirty="0" smtClean="0">
                <a:solidFill>
                  <a:srgbClr val="0070C0"/>
                </a:solidFill>
              </a:rPr>
              <a:t>Телеграмм канал «</a:t>
            </a:r>
            <a:r>
              <a:rPr lang="ru-RU" dirty="0" err="1" smtClean="0">
                <a:solidFill>
                  <a:srgbClr val="0070C0"/>
                </a:solidFill>
              </a:rPr>
              <a:t>Альтскул</a:t>
            </a:r>
            <a:r>
              <a:rPr lang="ru-RU" dirty="0" smtClean="0">
                <a:solidFill>
                  <a:srgbClr val="0070C0"/>
                </a:solidFill>
              </a:rPr>
              <a:t>» 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Контакты  -   наш сайт  </a:t>
            </a:r>
            <a:r>
              <a:rPr lang="en-US" dirty="0" smtClean="0">
                <a:hlinkClick r:id="rId3"/>
              </a:rPr>
              <a:t>www.alternativeschool.ru</a:t>
            </a:r>
            <a:r>
              <a:rPr lang="en-US" dirty="0" smtClean="0"/>
              <a:t> </a:t>
            </a:r>
            <a:endParaRPr lang="ru-RU" dirty="0" smtClean="0"/>
          </a:p>
          <a:p>
            <a:pPr marL="0" indent="0">
              <a:buNone/>
            </a:pPr>
            <a:endParaRPr lang="en-US" dirty="0"/>
          </a:p>
          <a:p>
            <a:r>
              <a:rPr lang="ru-RU" dirty="0" smtClean="0"/>
              <a:t>Готовы ответить на Ваши </a:t>
            </a:r>
            <a:r>
              <a:rPr lang="ru-RU" dirty="0"/>
              <a:t>вопросы </a:t>
            </a:r>
            <a:r>
              <a:rPr lang="en-US" dirty="0" smtClean="0"/>
              <a:t> 8 916 152 16 15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6183" y="2275138"/>
            <a:ext cx="8465070" cy="1646302"/>
          </a:xfrm>
        </p:spPr>
        <p:txBody>
          <a:bodyPr/>
          <a:lstStyle/>
          <a:p>
            <a:r>
              <a:rPr lang="ru-RU" dirty="0"/>
              <a:t>Миссия. Идея. Принципы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55901" y="746219"/>
            <a:ext cx="10169237" cy="192309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Международная Ассоциация Развивающего Обучения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Альтернативная школа «</a:t>
            </a:r>
            <a:r>
              <a:rPr lang="ru-RU" sz="2400" dirty="0" err="1">
                <a:solidFill>
                  <a:schemeClr val="tx1"/>
                </a:solidFill>
              </a:rPr>
              <a:t>Альтскул</a:t>
            </a:r>
            <a:r>
              <a:rPr lang="ru-RU" sz="2400" dirty="0">
                <a:solidFill>
                  <a:schemeClr val="tx1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п</a:t>
            </a:r>
            <a:r>
              <a:rPr lang="ru-RU" sz="2400" dirty="0" smtClean="0">
                <a:solidFill>
                  <a:schemeClr val="tx1"/>
                </a:solidFill>
              </a:rPr>
              <a:t>о системе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развивающего обучения </a:t>
            </a:r>
            <a:r>
              <a:rPr lang="ru-RU" sz="2400" dirty="0">
                <a:solidFill>
                  <a:schemeClr val="tx1"/>
                </a:solidFill>
              </a:rPr>
              <a:t>Д.Б. </a:t>
            </a:r>
            <a:r>
              <a:rPr lang="ru-RU" sz="2400" dirty="0" err="1">
                <a:solidFill>
                  <a:schemeClr val="tx1"/>
                </a:solidFill>
              </a:rPr>
              <a:t>Эльконина</a:t>
            </a:r>
            <a:r>
              <a:rPr lang="ru-RU" sz="2400" dirty="0">
                <a:solidFill>
                  <a:schemeClr val="tx1"/>
                </a:solidFill>
              </a:rPr>
              <a:t> – В.В. Давыдова</a:t>
            </a:r>
          </a:p>
          <a:p>
            <a:pPr algn="ctr"/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28403" y="4613415"/>
            <a:ext cx="8864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Докладчик: </a:t>
            </a:r>
            <a:r>
              <a:rPr lang="ru-RU" dirty="0" smtClean="0"/>
              <a:t>Нарышкина </a:t>
            </a:r>
            <a:r>
              <a:rPr lang="ru-RU" dirty="0" smtClean="0"/>
              <a:t>Екатерина Алексеевна, основатель альтернативной школы «</a:t>
            </a:r>
            <a:r>
              <a:rPr lang="ru-RU" dirty="0" err="1" smtClean="0"/>
              <a:t>Альтскул</a:t>
            </a:r>
            <a:r>
              <a:rPr lang="ru-RU" dirty="0" smtClean="0"/>
              <a:t>», учитель высшей категории с </a:t>
            </a:r>
            <a:r>
              <a:rPr lang="ru-RU" dirty="0" smtClean="0"/>
              <a:t>20-ти </a:t>
            </a:r>
            <a:r>
              <a:rPr lang="ru-RU" dirty="0" smtClean="0"/>
              <a:t>летним стажем, эксперт и проектировщик развивающего обучения, автор курса «Английский язык в системе РО», «Образовательные модули в средней школе»</a:t>
            </a:r>
          </a:p>
          <a:p>
            <a:endParaRPr lang="ru-RU" dirty="0"/>
          </a:p>
          <a:p>
            <a:r>
              <a:rPr lang="ru-RU" dirty="0" smtClean="0"/>
              <a:t>                                                    2022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14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Еще 20- 25 лет назад у родителей выбор формы обучения был невелик…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Государственная школа</a:t>
            </a:r>
          </a:p>
          <a:p>
            <a:r>
              <a:rPr lang="ru-RU" dirty="0"/>
              <a:t>Домашнее обучение</a:t>
            </a:r>
          </a:p>
          <a:p>
            <a:endParaRPr lang="ru-RU" dirty="0"/>
          </a:p>
          <a:p>
            <a:r>
              <a:rPr lang="ru-RU" sz="2800" dirty="0"/>
              <a:t>В настоящее время появился выбор Альтернативного образования</a:t>
            </a:r>
          </a:p>
          <a:p>
            <a:pPr marL="0" indent="0">
              <a:buNone/>
            </a:pPr>
            <a:r>
              <a:rPr lang="ru-RU" dirty="0"/>
              <a:t>Альтернативные </a:t>
            </a:r>
            <a:r>
              <a:rPr lang="ru-RU" dirty="0" smtClean="0"/>
              <a:t>школы</a:t>
            </a:r>
          </a:p>
          <a:p>
            <a:pPr marL="0" indent="0">
              <a:buNone/>
            </a:pPr>
            <a:r>
              <a:rPr lang="ru-RU" dirty="0" smtClean="0"/>
              <a:t>НО! Альтернативная школа альтернативной школе РОЗНЬ! </a:t>
            </a:r>
          </a:p>
          <a:p>
            <a:pPr marL="0" indent="0">
              <a:buNone/>
            </a:pPr>
            <a:r>
              <a:rPr lang="ru-RU" dirty="0" smtClean="0"/>
              <a:t>Прежде чем купить, оцените по чек-листу что вы покупаете!</a:t>
            </a:r>
            <a:endParaRPr lang="ru-RU" dirty="0"/>
          </a:p>
          <a:p>
            <a:endParaRPr lang="ru-RU" dirty="0"/>
          </a:p>
          <a:p>
            <a:r>
              <a:rPr lang="ru-RU" dirty="0"/>
              <a:t>Чаще всего встреча происходит так: возникает запрос родителей, встреча, совпадение взглядов и ценностей и прием.</a:t>
            </a:r>
          </a:p>
        </p:txBody>
      </p:sp>
    </p:spTree>
    <p:extLst>
      <p:ext uri="{BB962C8B-B14F-4D97-AF65-F5344CB8AC3E}">
        <p14:creationId xmlns:p14="http://schemas.microsoft.com/office/powerpoint/2010/main" val="136575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086" y="379955"/>
            <a:ext cx="9273099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мне </a:t>
            </a:r>
            <a:r>
              <a:rPr lang="ru-RU" dirty="0" smtClean="0"/>
              <a:t>партнеру </a:t>
            </a:r>
            <a:r>
              <a:rPr lang="ru-RU" dirty="0" smtClean="0"/>
              <a:t>понять?</a:t>
            </a:r>
            <a:br>
              <a:rPr lang="ru-RU" dirty="0" smtClean="0"/>
            </a:br>
            <a:r>
              <a:rPr lang="ru-RU" dirty="0" smtClean="0"/>
              <a:t>По каким критериям оценить? Соответствует ли заявленное действительному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2322256" cy="2322256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3529781" y="2930013"/>
            <a:ext cx="2290916" cy="98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209" y="2595966"/>
            <a:ext cx="2706524" cy="1102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13" y="3941428"/>
            <a:ext cx="2322777" cy="23227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871" y="4730268"/>
            <a:ext cx="2572735" cy="481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7939" t="14273" b="16268"/>
          <a:stretch/>
        </p:blipFill>
        <p:spPr>
          <a:xfrm>
            <a:off x="6439545" y="4277532"/>
            <a:ext cx="2427635" cy="134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9376"/>
            <a:ext cx="8596668" cy="854990"/>
          </a:xfrm>
        </p:spPr>
        <p:txBody>
          <a:bodyPr/>
          <a:lstStyle/>
          <a:p>
            <a:r>
              <a:rPr lang="ru-RU" dirty="0" smtClean="0"/>
              <a:t>Задавать «открытые вопросы»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360" y="1224366"/>
            <a:ext cx="9865346" cy="3984632"/>
          </a:xfrm>
        </p:spPr>
        <p:txBody>
          <a:bodyPr/>
          <a:lstStyle/>
          <a:p>
            <a:r>
              <a:rPr lang="ru-RU" dirty="0" smtClean="0"/>
              <a:t>По какой программе учатся в школе? Кто стоит за той системой, если то система?</a:t>
            </a:r>
          </a:p>
          <a:p>
            <a:r>
              <a:rPr lang="ru-RU" dirty="0" smtClean="0"/>
              <a:t>Что представляет собой методика? В чем ее особенность? Кто автор? Авторы? Сколько лет существует? Где апробирована? Где представлена?</a:t>
            </a:r>
          </a:p>
          <a:p>
            <a:r>
              <a:rPr lang="ru-RU" dirty="0" smtClean="0"/>
              <a:t>Кто ваши учителя? Кто ваш куратор школы? Что он себя представляет?</a:t>
            </a:r>
          </a:p>
          <a:p>
            <a:r>
              <a:rPr lang="ru-RU" dirty="0" smtClean="0"/>
              <a:t>Где учатся учителя, которые обучают ваших детей? Кто их обучает этой методике, по которой вы занимаетесь?</a:t>
            </a:r>
          </a:p>
          <a:p>
            <a:r>
              <a:rPr lang="ru-RU" dirty="0" smtClean="0"/>
              <a:t>Соответствует ли заявленное содержание и подход действительности рутинных будней (прозрачность школы, открытость материалов, открытых уроков, </a:t>
            </a:r>
            <a:r>
              <a:rPr lang="ru-RU" dirty="0" smtClean="0"/>
              <a:t>клубов, возможность посещения открытых уроков)</a:t>
            </a:r>
            <a:endParaRPr lang="ru-RU" dirty="0" smtClean="0"/>
          </a:p>
          <a:p>
            <a:r>
              <a:rPr lang="ru-RU" dirty="0" smtClean="0"/>
              <a:t>Есть ли законченная </a:t>
            </a:r>
            <a:r>
              <a:rPr lang="ru-RU" dirty="0" smtClean="0"/>
              <a:t>утвержденная линейка </a:t>
            </a:r>
            <a:r>
              <a:rPr lang="ru-RU" dirty="0" smtClean="0"/>
              <a:t>учебных </a:t>
            </a:r>
            <a:r>
              <a:rPr lang="ru-RU" dirty="0" smtClean="0"/>
              <a:t>пособий?</a:t>
            </a:r>
            <a:endParaRPr lang="ru-RU" dirty="0" smtClean="0"/>
          </a:p>
          <a:p>
            <a:r>
              <a:rPr lang="ru-RU" dirty="0" smtClean="0"/>
              <a:t>Простроена ли </a:t>
            </a:r>
            <a:r>
              <a:rPr lang="ru-RU" dirty="0" err="1" smtClean="0"/>
              <a:t>приемственность</a:t>
            </a:r>
            <a:r>
              <a:rPr lang="ru-RU" dirty="0" smtClean="0"/>
              <a:t> между образовательными ступенями?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88010" y="5208998"/>
            <a:ext cx="5548045" cy="873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ПОЛУЧИТЬ ЧЕК-ЛИСТ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68512" y="6205591"/>
            <a:ext cx="782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вы сможете на сайте страницы о франшизе в самом конце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91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-37758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/>
              <a:t>Ценности и принципы реализации школ развивающего </a:t>
            </a:r>
            <a:r>
              <a:rPr lang="ru-RU" dirty="0" smtClean="0"/>
              <a:t>обучения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846090"/>
            <a:ext cx="9277550" cy="451161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Формирование самостоятельности, инициативы, ответственности</a:t>
            </a:r>
          </a:p>
          <a:p>
            <a:r>
              <a:rPr lang="ru-RU" dirty="0"/>
              <a:t>Учеба не на основе конкуренции, а на основе сотрудничества</a:t>
            </a:r>
          </a:p>
          <a:p>
            <a:r>
              <a:rPr lang="ru-RU" dirty="0"/>
              <a:t>Уважительное отношение к личности ребенка формирует тем самым безопасность пребывания в школьном социуме и комфортное обучение</a:t>
            </a:r>
          </a:p>
          <a:p>
            <a:r>
              <a:rPr lang="ru-RU" b="1" dirty="0"/>
              <a:t>Методика РО </a:t>
            </a:r>
            <a:r>
              <a:rPr lang="ru-RU" dirty="0"/>
              <a:t>с учетом индивидуальных особенностей ребенка и темпа его собственного обучения</a:t>
            </a:r>
          </a:p>
          <a:p>
            <a:r>
              <a:rPr lang="ru-RU" dirty="0" smtClean="0"/>
              <a:t>Характер </a:t>
            </a:r>
            <a:r>
              <a:rPr lang="ru-RU" dirty="0" err="1" smtClean="0"/>
              <a:t>деятельностного</a:t>
            </a:r>
            <a:r>
              <a:rPr lang="ru-RU" dirty="0" smtClean="0"/>
              <a:t> подхода </a:t>
            </a:r>
            <a:r>
              <a:rPr lang="ru-RU" b="1" dirty="0">
                <a:solidFill>
                  <a:schemeClr val="tx1"/>
                </a:solidFill>
              </a:rPr>
              <a:t>системы Э.Д</a:t>
            </a:r>
            <a:r>
              <a:rPr lang="ru-RU" dirty="0"/>
              <a:t>. направлен на практическое применение знаний</a:t>
            </a:r>
          </a:p>
          <a:p>
            <a:r>
              <a:rPr lang="ru-RU" dirty="0"/>
              <a:t>Малая группа возможность взаимодействия с каждым, поощряется нестандартное мышление, работа в ситуации успеха</a:t>
            </a:r>
          </a:p>
          <a:p>
            <a:r>
              <a:rPr lang="ru-RU" dirty="0"/>
              <a:t>Широкие возможности для эмоционального, духовного и творческого развития формируют устойчивую здоровую самооценку</a:t>
            </a:r>
          </a:p>
          <a:p>
            <a:r>
              <a:rPr lang="ru-RU" dirty="0"/>
              <a:t>Принципы выстраивания границ через разговор, устное взаимодействие, аргументацию, групповую беседу, рефлексию, осознание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542" y="324785"/>
            <a:ext cx="8984251" cy="2314755"/>
          </a:xfrm>
        </p:spPr>
        <p:txBody>
          <a:bodyPr>
            <a:normAutofit/>
          </a:bodyPr>
          <a:lstStyle/>
          <a:p>
            <a:r>
              <a:rPr lang="ru-RU" dirty="0"/>
              <a:t>ИДЕЯ РО состоит в том, чтобы не передать ученику готовый набор истин, а пробудить в нем интерес и любовь к самому процессу получения знаний.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77" y="3119599"/>
            <a:ext cx="2116040" cy="2921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702" y="3119600"/>
            <a:ext cx="2150640" cy="3039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47" y="3052267"/>
            <a:ext cx="20574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2387" y="6159172"/>
            <a:ext cx="235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Л.В. Выготский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16594" y="6243484"/>
            <a:ext cx="2467896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Д.Б. </a:t>
            </a:r>
            <a:r>
              <a:rPr lang="ru-RU" dirty="0" err="1" smtClean="0"/>
              <a:t>Эльконин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58116" y="6243484"/>
            <a:ext cx="2359742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В.В. Давыдов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0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ОРГАНИЗАЦИЯ УЧЕБНОГО ПРОЦЕССА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150F783-0556-7E41-982A-9E4449ED7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407270"/>
              </p:ext>
            </p:extLst>
          </p:nvPr>
        </p:nvGraphicFramePr>
        <p:xfrm>
          <a:off x="772867" y="1930400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8107974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9677658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01319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Предметные знания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Метапредметные навыки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Личностные результаты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079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и их применение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и их измерение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и их измерение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446555"/>
                  </a:ext>
                </a:extLst>
              </a:tr>
            </a:tbl>
          </a:graphicData>
        </a:graphic>
      </p:graphicFrame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7B9DDAA-2F3E-FE49-944E-3CD0624F3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651392"/>
              </p:ext>
            </p:extLst>
          </p:nvPr>
        </p:nvGraphicFramePr>
        <p:xfrm>
          <a:off x="772867" y="4079435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5395556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097992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780788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IT навыки 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Образовательная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Индивидуальный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962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Информационная компетентность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</a:t>
                      </a:r>
                      <a:r>
                        <a:rPr lang="ru-RU" dirty="0" smtClean="0"/>
                        <a:t>одель </a:t>
                      </a:r>
                      <a:r>
                        <a:rPr lang="ru-RU" dirty="0"/>
                        <a:t>ребенка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</a:t>
                      </a:r>
                      <a:r>
                        <a:rPr lang="ru-RU" dirty="0" smtClean="0"/>
                        <a:t>бразовательный </a:t>
                      </a:r>
                      <a:r>
                        <a:rPr lang="ru-RU" dirty="0"/>
                        <a:t>маршрут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5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797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35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8665"/>
            <a:ext cx="8596668" cy="1320800"/>
          </a:xfrm>
        </p:spPr>
        <p:txBody>
          <a:bodyPr/>
          <a:lstStyle/>
          <a:p>
            <a:r>
              <a:rPr lang="ru-RU" dirty="0"/>
              <a:t>Какие есть минусы у альтернативного образования: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79102"/>
            <a:ext cx="8596668" cy="3880773"/>
          </a:xfrm>
        </p:spPr>
        <p:txBody>
          <a:bodyPr/>
          <a:lstStyle/>
          <a:p>
            <a:r>
              <a:rPr lang="ru-RU" dirty="0"/>
              <a:t>Обучение платное</a:t>
            </a:r>
          </a:p>
          <a:p>
            <a:r>
              <a:rPr lang="ru-RU" dirty="0"/>
              <a:t>Могут возникать трудности с </a:t>
            </a:r>
            <a:r>
              <a:rPr lang="ru-RU" dirty="0" smtClean="0"/>
              <a:t>дисциплиной (разговор)</a:t>
            </a:r>
            <a:endParaRPr lang="ru-RU" dirty="0"/>
          </a:p>
          <a:p>
            <a:r>
              <a:rPr lang="ru-RU" dirty="0"/>
              <a:t>Бывает разница в программах обучения, это может создать ребенку сложности при смене школы</a:t>
            </a:r>
          </a:p>
          <a:p>
            <a:r>
              <a:rPr lang="ru-RU" dirty="0"/>
              <a:t>Сложно оценить достигнутые результаты традиционными методами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7334" y="3282063"/>
            <a:ext cx="9149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Какие есть минусы у обучения в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массовой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школе: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290" y="4359281"/>
            <a:ext cx="8410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Оторванность от реальной жизни,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Научение детей действовать по указке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Не поощряет, чаще </a:t>
            </a:r>
            <a:r>
              <a:rPr lang="ru-RU" dirty="0" smtClean="0"/>
              <a:t>наказывает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Нет объективности </a:t>
            </a:r>
            <a:r>
              <a:rPr lang="ru-RU" dirty="0" smtClean="0"/>
              <a:t>оценки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Ориентир на усредненную планку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Принципы выстраивания отношений через страх </a:t>
            </a:r>
            <a:r>
              <a:rPr lang="en-US" dirty="0" smtClean="0"/>
              <a:t>{</a:t>
            </a:r>
            <a:r>
              <a:rPr lang="ru-RU" dirty="0" err="1" smtClean="0"/>
              <a:t>внутришкольный</a:t>
            </a:r>
            <a:r>
              <a:rPr lang="ru-RU" dirty="0" smtClean="0"/>
              <a:t> </a:t>
            </a:r>
            <a:r>
              <a:rPr lang="ru-RU" dirty="0" smtClean="0"/>
              <a:t>контроль, </a:t>
            </a:r>
            <a:r>
              <a:rPr lang="ru-RU" dirty="0" err="1" smtClean="0"/>
              <a:t>кдн</a:t>
            </a:r>
            <a:r>
              <a:rPr lang="ru-RU" dirty="0" smtClean="0"/>
              <a:t>, </a:t>
            </a:r>
            <a:r>
              <a:rPr lang="ru-RU" dirty="0" smtClean="0"/>
              <a:t>«</a:t>
            </a:r>
            <a:r>
              <a:rPr lang="ru-RU" dirty="0" smtClean="0"/>
              <a:t>публичная порка», </a:t>
            </a:r>
            <a:r>
              <a:rPr lang="ru-RU" dirty="0" smtClean="0"/>
              <a:t>угроза второго года обучения и </a:t>
            </a:r>
            <a:r>
              <a:rPr lang="ru-RU" dirty="0" smtClean="0"/>
              <a:t>отчисления</a:t>
            </a:r>
            <a:r>
              <a:rPr lang="en-US" dirty="0"/>
              <a:t>}</a:t>
            </a: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239</TotalTime>
  <Words>610</Words>
  <Application>Microsoft Office PowerPoint</Application>
  <PresentationFormat>Широкоэкранный</PresentationFormat>
  <Paragraphs>90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Грань</vt:lpstr>
      <vt:lpstr>Презентация PowerPoint</vt:lpstr>
      <vt:lpstr>Миссия. Идея. Принципы</vt:lpstr>
      <vt:lpstr>Еще 20- 25 лет назад у родителей выбор формы обучения был невелик…</vt:lpstr>
      <vt:lpstr>Как мне партнеру понять? По каким критериям оценить? Соответствует ли заявленное действительному</vt:lpstr>
      <vt:lpstr>Задавать «открытые вопросы»</vt:lpstr>
      <vt:lpstr>Ценности и принципы реализации школ развивающего обучения</vt:lpstr>
      <vt:lpstr>ИДЕЯ РО состоит в том, чтобы не передать ученику готовый набор истин, а пробудить в нем интерес и любовь к самому процессу получения знаний.</vt:lpstr>
      <vt:lpstr>ОРГАНИЗАЦИЯ УЧЕБНОГО ПРОЦЕССА</vt:lpstr>
      <vt:lpstr>Какие есть минусы у альтернативного образования:</vt:lpstr>
      <vt:lpstr>Начальная школа   1 - 5</vt:lpstr>
      <vt:lpstr>ПРОГРАММА и ОСОБЕННОСТИ ЕЕ РЕАЛИЗАЦИИ</vt:lpstr>
      <vt:lpstr>Расписание</vt:lpstr>
      <vt:lpstr>Вторая половина дня по программе «Нескучная продленка»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Миссия. Идея. Принципы</dc:title>
  <dc:creator>Пользователь Windows</dc:creator>
  <cp:lastModifiedBy>Пользователь Windows</cp:lastModifiedBy>
  <cp:revision>27</cp:revision>
  <dcterms:created xsi:type="dcterms:W3CDTF">2022-02-07T12:05:31Z</dcterms:created>
  <dcterms:modified xsi:type="dcterms:W3CDTF">2022-04-10T01:18:26Z</dcterms:modified>
</cp:coreProperties>
</file>